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sldIdLst>
    <p:sldId id="280" r:id="rId2"/>
    <p:sldId id="257" r:id="rId3"/>
    <p:sldId id="258" r:id="rId4"/>
    <p:sldId id="259" r:id="rId5"/>
    <p:sldId id="261" r:id="rId6"/>
    <p:sldId id="260" r:id="rId7"/>
    <p:sldId id="272" r:id="rId8"/>
    <p:sldId id="263" r:id="rId9"/>
    <p:sldId id="264" r:id="rId10"/>
    <p:sldId id="271" r:id="rId11"/>
    <p:sldId id="278" r:id="rId12"/>
    <p:sldId id="277" r:id="rId13"/>
    <p:sldId id="275" r:id="rId14"/>
    <p:sldId id="276" r:id="rId15"/>
    <p:sldId id="269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A14"/>
    <a:srgbClr val="228E1A"/>
    <a:srgbClr val="FFFF99"/>
    <a:srgbClr val="E9E14B"/>
    <a:srgbClr val="93A0B0"/>
    <a:srgbClr val="ED841B"/>
    <a:srgbClr val="FF9999"/>
    <a:srgbClr val="FF7C80"/>
    <a:srgbClr val="99FF99"/>
    <a:srgbClr val="E2C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7"/>
    <p:restoredTop sz="90429" autoAdjust="0"/>
  </p:normalViewPr>
  <p:slideViewPr>
    <p:cSldViewPr>
      <p:cViewPr varScale="1">
        <p:scale>
          <a:sx n="68" d="100"/>
          <a:sy n="68" d="100"/>
        </p:scale>
        <p:origin x="222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78238341968924E-2"/>
          <c:y val="4.41501103752759E-2"/>
          <c:w val="0.63601036269430133"/>
          <c:h val="0.82781456953642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pre op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8</c:v>
                </c:pt>
                <c:pt idx="3">
                  <c:v>15</c:v>
                </c:pt>
                <c:pt idx="4">
                  <c:v>20</c:v>
                </c:pt>
                <c:pt idx="5">
                  <c:v>35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B-014D-9564-F40176F51F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week</c:v>
                </c:pt>
              </c:strCache>
            </c:strRef>
          </c:tx>
          <c:spPr>
            <a:solidFill>
              <a:srgbClr val="66FF66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B-014D-9564-F40176F51F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70</c:v>
                </c:pt>
                <c:pt idx="1">
                  <c:v>25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9B-014D-9564-F40176F51F2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months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90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9B-014D-9564-F40176F51F2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rgbClr val="F3715B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90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9B-014D-9564-F40176F51F2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 year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95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9B-014D-9564-F40176F51F2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3 years</c:v>
                </c:pt>
              </c:strCache>
            </c:strRef>
          </c:tx>
          <c:spPr>
            <a:solidFill>
              <a:schemeClr val="tx1">
                <a:lumMod val="95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95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9B-014D-9564-F40176F51F2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5 years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</c:strCache>
            </c:strRef>
          </c:cat>
          <c:val>
            <c:numRef>
              <c:f>Лист1!$I$2:$I$8</c:f>
              <c:numCache>
                <c:formatCode>General</c:formatCode>
                <c:ptCount val="7"/>
                <c:pt idx="0">
                  <c:v>95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9B-014D-9564-F40176F51F29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6 years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</c:strCache>
            </c:strRef>
          </c:cat>
          <c:val>
            <c:numRef>
              <c:f>Лист1!$J$2:$J$8</c:f>
              <c:numCache>
                <c:formatCode>General</c:formatCode>
                <c:ptCount val="7"/>
                <c:pt idx="0">
                  <c:v>94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9B-014D-9564-F40176F51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23536"/>
        <c:axId val="182075232"/>
      </c:barChart>
      <c:catAx>
        <c:axId val="7532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075232"/>
        <c:crosses val="autoZero"/>
        <c:auto val="1"/>
        <c:lblAlgn val="ctr"/>
        <c:lblOffset val="100"/>
        <c:noMultiLvlLbl val="0"/>
      </c:catAx>
      <c:valAx>
        <c:axId val="1820752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323536"/>
        <c:crosses val="autoZero"/>
        <c:crossBetween val="between"/>
      </c:valAx>
      <c:spPr>
        <a:solidFill>
          <a:srgbClr val="002060"/>
        </a:solidFill>
        <a:ln w="25399">
          <a:noFill/>
        </a:ln>
      </c:spPr>
    </c:plotArea>
    <c:legend>
      <c:legendPos val="r"/>
      <c:layout>
        <c:manualLayout>
          <c:xMode val="edge"/>
          <c:yMode val="edge"/>
          <c:x val="0.78139279911094939"/>
          <c:y val="8.3685359884961161E-2"/>
          <c:w val="0.10482198405754836"/>
          <c:h val="0.64136258939104496"/>
        </c:manualLayout>
      </c:layout>
      <c:overlay val="0"/>
      <c:txPr>
        <a:bodyPr/>
        <a:lstStyle/>
        <a:p>
          <a:pPr>
            <a:defRPr lang="ru-RU" sz="1260" b="1" baseline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02060"/>
    </a:solidFill>
  </c:spPr>
  <c:txPr>
    <a:bodyPr/>
    <a:lstStyle/>
    <a:p>
      <a:pPr>
        <a:defRPr sz="162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014048531290269E-2"/>
          <c:y val="4.1942604856512238E-2"/>
          <c:w val="0.64367816091954133"/>
          <c:h val="0.83664459161148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pre op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cat>
            <c:strRef>
              <c:f>Лист1!$A$2:$A$9</c:f>
              <c:strCache>
                <c:ptCount val="8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  <c:pt idx="7">
                  <c:v>0,05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8-9A4E-90D0-2BAFC4463A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week</c:v>
                </c:pt>
              </c:strCache>
            </c:strRef>
          </c:tx>
          <c:spPr>
            <a:solidFill>
              <a:srgbClr val="66FF66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  <c:pt idx="7">
                  <c:v>0,05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80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8-9A4E-90D0-2BAFC4463A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  <c:pt idx="7">
                  <c:v>0,05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85</c:v>
                </c:pt>
                <c:pt idx="1">
                  <c:v>5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8-9A4E-90D0-2BAFC4463A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months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  <c:pt idx="7">
                  <c:v>0,05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85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C8-9A4E-90D0-2BAFC4463AD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rgbClr val="F3715B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  <c:pt idx="7">
                  <c:v>0,05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87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C8-9A4E-90D0-2BAFC4463AD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 year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  <c:pt idx="7">
                  <c:v>0,05</c:v>
                </c:pt>
              </c:strCache>
            </c:strRef>
          </c:cat>
          <c:val>
            <c:numRef>
              <c:f>Лист1!$G$2:$G$9</c:f>
              <c:numCache>
                <c:formatCode>General</c:formatCode>
                <c:ptCount val="8"/>
                <c:pt idx="0">
                  <c:v>90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C8-9A4E-90D0-2BAFC4463AD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3 years</c:v>
                </c:pt>
              </c:strCache>
            </c:strRef>
          </c:tx>
          <c:spPr>
            <a:solidFill>
              <a:schemeClr val="tx1">
                <a:lumMod val="95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  <c:pt idx="7">
                  <c:v>0,05</c:v>
                </c:pt>
              </c:strCache>
            </c:strRef>
          </c:cat>
          <c:val>
            <c:numRef>
              <c:f>Лист1!$H$2:$H$9</c:f>
              <c:numCache>
                <c:formatCode>General</c:formatCode>
                <c:ptCount val="8"/>
                <c:pt idx="0">
                  <c:v>97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C8-9A4E-90D0-2BAFC4463AD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5 years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  <c:pt idx="7">
                  <c:v>0,05</c:v>
                </c:pt>
              </c:strCache>
            </c:strRef>
          </c:cat>
          <c:val>
            <c:numRef>
              <c:f>Лист1!$I$2:$I$9</c:f>
              <c:numCache>
                <c:formatCode>General</c:formatCode>
                <c:ptCount val="8"/>
                <c:pt idx="0">
                  <c:v>97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C8-9A4E-90D0-2BAFC4463AD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6 years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0.1</c:v>
                </c:pt>
                <c:pt idx="7">
                  <c:v>0,05</c:v>
                </c:pt>
              </c:strCache>
            </c:strRef>
          </c:cat>
          <c:val>
            <c:numRef>
              <c:f>Лист1!$J$2:$J$9</c:f>
              <c:numCache>
                <c:formatCode>General</c:formatCode>
                <c:ptCount val="8"/>
                <c:pt idx="0">
                  <c:v>95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C8-9A4E-90D0-2BAFC4463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23104"/>
        <c:axId val="116023496"/>
      </c:barChart>
      <c:catAx>
        <c:axId val="11602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23496"/>
        <c:crosses val="autoZero"/>
        <c:auto val="1"/>
        <c:lblAlgn val="ctr"/>
        <c:lblOffset val="100"/>
        <c:noMultiLvlLbl val="0"/>
      </c:catAx>
      <c:valAx>
        <c:axId val="1160234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23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139275964700272"/>
          <c:y val="8.3685383436500865E-2"/>
          <c:w val="0.10110989598522407"/>
          <c:h val="0.62389724850866257"/>
        </c:manualLayout>
      </c:layout>
      <c:overlay val="0"/>
      <c:txPr>
        <a:bodyPr/>
        <a:lstStyle/>
        <a:p>
          <a:pPr>
            <a:defRPr lang="ru-RU" sz="1211" b="1" baseline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02060"/>
    </a:solidFill>
  </c:spPr>
  <c:txPr>
    <a:bodyPr/>
    <a:lstStyle/>
    <a:p>
      <a:pPr>
        <a:defRPr sz="1556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08C0F-179D-DD43-A2D9-79BC6468525B}" type="datetimeFigureOut">
              <a:rPr lang="en-US" smtClean="0"/>
              <a:pPr/>
              <a:t>11/2/19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210E7-1F2B-8348-977C-B542DEB84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5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10E7-1F2B-8348-977C-B542DEB844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3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6AB169-AD73-4FEE-AD2A-4248E851810E}" type="slidenum">
              <a:rPr lang="ru-RU" altLang="ru-RU">
                <a:ea typeface="MS PGothic" pitchFamily="34" charset="-128"/>
              </a:rPr>
              <a:pPr/>
              <a:t>10</a:t>
            </a:fld>
            <a:endParaRPr lang="ru-RU" altLang="ru-RU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74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9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1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0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930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82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24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53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1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4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4723805" y="2685603"/>
            <a:ext cx="3750469" cy="19890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4723805" y="468809"/>
            <a:ext cx="3750469" cy="19890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669726" y="468809"/>
            <a:ext cx="3750469" cy="42058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868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0EC2-5C0F-4FFF-B357-A702169EA9FF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8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5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2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9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4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0EC2-5C0F-4FFF-B357-A702169EA9FF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0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1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8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AAA2-8E4C-4891-87ED-B4AB7859F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30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B8C3C9DB-9C3E-CB41-A48F-0EA191AE6E89}"/>
              </a:ext>
            </a:extLst>
          </p:cNvPr>
          <p:cNvSpPr/>
          <p:nvPr/>
        </p:nvSpPr>
        <p:spPr>
          <a:xfrm>
            <a:off x="24437" y="-94079"/>
            <a:ext cx="9156075" cy="2672255"/>
          </a:xfrm>
          <a:prstGeom prst="rect">
            <a:avLst/>
          </a:prstGeom>
          <a:solidFill>
            <a:schemeClr val="tx1"/>
          </a:solidFill>
          <a:ln w="25400">
            <a:solidFill>
              <a:srgbClr val="146B50"/>
            </a:solidFill>
            <a:miter/>
          </a:ln>
        </p:spPr>
        <p:txBody>
          <a:bodyPr tIns="34290" bIns="3429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675"/>
          </a:p>
        </p:txBody>
      </p:sp>
      <p:sp>
        <p:nvSpPr>
          <p:cNvPr id="47" name="Rectangle 16"/>
          <p:cNvSpPr/>
          <p:nvPr/>
        </p:nvSpPr>
        <p:spPr>
          <a:xfrm>
            <a:off x="-6038" y="2471245"/>
            <a:ext cx="9156075" cy="2672255"/>
          </a:xfrm>
          <a:prstGeom prst="rect">
            <a:avLst/>
          </a:prstGeom>
          <a:solidFill>
            <a:srgbClr val="234586"/>
          </a:solidFill>
          <a:ln w="25400">
            <a:solidFill>
              <a:srgbClr val="146B50"/>
            </a:solidFill>
            <a:miter/>
          </a:ln>
        </p:spPr>
        <p:txBody>
          <a:bodyPr tIns="34290" bIns="3429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675"/>
          </a:p>
        </p:txBody>
      </p:sp>
      <p:grpSp>
        <p:nvGrpSpPr>
          <p:cNvPr id="57" name="Группа"/>
          <p:cNvGrpSpPr/>
          <p:nvPr/>
        </p:nvGrpSpPr>
        <p:grpSpPr>
          <a:xfrm>
            <a:off x="917852" y="3198511"/>
            <a:ext cx="1574756" cy="907542"/>
            <a:chOff x="0" y="0"/>
            <a:chExt cx="4199348" cy="2420112"/>
          </a:xfrm>
        </p:grpSpPr>
        <p:sp>
          <p:nvSpPr>
            <p:cNvPr id="55" name="TextBox 17"/>
            <p:cNvSpPr/>
            <p:nvPr/>
          </p:nvSpPr>
          <p:spPr>
            <a:xfrm>
              <a:off x="0" y="0"/>
              <a:ext cx="4199348" cy="86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>
                <a:defRPr sz="2200">
                  <a:solidFill>
                    <a:srgbClr val="FFFFFF"/>
                  </a:solidFill>
                </a:defRPr>
              </a:pPr>
              <a:endParaRPr sz="825"/>
            </a:p>
            <a:p>
              <a:pPr algn="ctr">
                <a:defRPr sz="2200">
                  <a:solidFill>
                    <a:srgbClr val="FFFFFF"/>
                  </a:solidFill>
                </a:defRPr>
              </a:pPr>
              <a:endParaRPr sz="825"/>
            </a:p>
          </p:txBody>
        </p:sp>
        <p:sp>
          <p:nvSpPr>
            <p:cNvPr id="56" name="TextBox 17"/>
            <p:cNvSpPr/>
            <p:nvPr/>
          </p:nvSpPr>
          <p:spPr>
            <a:xfrm>
              <a:off x="0" y="1896891"/>
              <a:ext cx="4199348" cy="52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>
                <a:defRPr sz="2200">
                  <a:solidFill>
                    <a:srgbClr val="FFFFFF"/>
                  </a:solidFill>
                </a:defRPr>
              </a:pPr>
              <a:endParaRPr sz="825"/>
            </a:p>
          </p:txBody>
        </p:sp>
      </p:grpSp>
      <p:sp>
        <p:nvSpPr>
          <p:cNvPr id="61" name="TextBox 38"/>
          <p:cNvSpPr txBox="1"/>
          <p:nvPr/>
        </p:nvSpPr>
        <p:spPr>
          <a:xfrm>
            <a:off x="942693" y="2509380"/>
            <a:ext cx="7681739" cy="684803"/>
          </a:xfrm>
          <a:prstGeom prst="rect">
            <a:avLst/>
          </a:prstGeom>
          <a:solidFill>
            <a:srgbClr val="D3FD6B"/>
          </a:solidFill>
          <a:ln w="25400">
            <a:solidFill>
              <a:srgbClr val="146B5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>
            <a:spAutoFit/>
          </a:bodyPr>
          <a:lstStyle>
            <a:lvl1pPr>
              <a:defRPr sz="5200"/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Anisimova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S.Yu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Anisimov</a:t>
            </a: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S.I., Anisimova N.S., Semyonov S.V.,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Novak I.V.,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Fastovtsova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L.G.</a:t>
            </a:r>
          </a:p>
        </p:txBody>
      </p:sp>
      <p:sp>
        <p:nvSpPr>
          <p:cNvPr id="63" name="Прямоугольник"/>
          <p:cNvSpPr/>
          <p:nvPr/>
        </p:nvSpPr>
        <p:spPr>
          <a:xfrm>
            <a:off x="69558" y="0"/>
            <a:ext cx="8944794" cy="5155373"/>
          </a:xfrm>
          <a:prstGeom prst="rect">
            <a:avLst/>
          </a:prstGeom>
          <a:ln w="25400">
            <a:solidFill>
              <a:schemeClr val="accent1"/>
            </a:solidFill>
            <a:miter/>
          </a:ln>
        </p:spPr>
        <p:txBody>
          <a:bodyPr tIns="34290" bIns="34290" anchor="ctr"/>
          <a:lstStyle/>
          <a:p>
            <a:endParaRPr sz="675"/>
          </a:p>
        </p:txBody>
      </p:sp>
      <p:pic>
        <p:nvPicPr>
          <p:cNvPr id="64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4808" y="100481"/>
            <a:ext cx="1243013" cy="919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Снимок экрана 2019-09-09 в 14.31.35.png" descr="Снимок экрана 2019-09-09 в 14.31.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949" y="122763"/>
            <a:ext cx="1574756" cy="77980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4CAC9EB2-D8FC-DA47-B7B0-7BB80206C664}"/>
              </a:ext>
            </a:extLst>
          </p:cNvPr>
          <p:cNvSpPr txBox="1">
            <a:spLocks/>
          </p:cNvSpPr>
          <p:nvPr/>
        </p:nvSpPr>
        <p:spPr>
          <a:xfrm>
            <a:off x="1553089" y="896203"/>
            <a:ext cx="6287115" cy="225798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Inclusion criteria and long-term results of bilateral presbyopia correction by SUPRACOR method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FCFCC1-4965-FC47-A3A0-0D7C2895E4F5}"/>
              </a:ext>
            </a:extLst>
          </p:cNvPr>
          <p:cNvSpPr/>
          <p:nvPr/>
        </p:nvSpPr>
        <p:spPr>
          <a:xfrm>
            <a:off x="1115616" y="4321921"/>
            <a:ext cx="7681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Eye center VOSTOK-PROZRENIE, Moscow,  Russia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 financial interest</a:t>
            </a:r>
            <a:endParaRPr lang="ru-RU" sz="2000" dirty="0">
              <a:cs typeface="Times New Roman" pitchFamily="18" charset="0"/>
            </a:endParaRPr>
          </a:p>
          <a:p>
            <a:endParaRPr lang="en-US" sz="20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8026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8001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Differencial</a:t>
            </a:r>
            <a:r>
              <a:rPr lang="en-US" sz="280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Keratotopography</a:t>
            </a:r>
            <a:br>
              <a:rPr lang="en-US" sz="280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before and after SUPRACOR</a:t>
            </a:r>
            <a:r>
              <a:rPr lang="ru-RU" sz="280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(RK 25 years before)</a:t>
            </a:r>
            <a:endParaRPr lang="ru-RU" sz="2800" dirty="0">
              <a:solidFill>
                <a:srgbClr val="FFFF00"/>
              </a:solidFill>
              <a:highlight>
                <a:srgbClr val="000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457200" y="1419622"/>
            <a:ext cx="8003232" cy="331239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dirty="0"/>
          </a:p>
          <a:p>
            <a:pPr eaLnBrk="1" hangingPunct="1">
              <a:buFont typeface="Wingdings 2" pitchFamily="18" charset="2"/>
              <a:buNone/>
            </a:pPr>
            <a:endParaRPr dirty="0"/>
          </a:p>
        </p:txBody>
      </p:sp>
      <p:pic>
        <p:nvPicPr>
          <p:cNvPr id="29700" name="Рисунок 4" descr="korablindifokos.JPG"/>
          <p:cNvPicPr>
            <a:picLocks noChangeAspect="1"/>
          </p:cNvPicPr>
          <p:nvPr/>
        </p:nvPicPr>
        <p:blipFill rotWithShape="1">
          <a:blip r:embed="rId3"/>
          <a:srcRect l="2081" t="8899" r="3322" b="6494"/>
          <a:stretch/>
        </p:blipFill>
        <p:spPr bwMode="auto">
          <a:xfrm>
            <a:off x="107504" y="987574"/>
            <a:ext cx="5832648" cy="390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2160" y="1923678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 before SUPRACOR 0,7 </a:t>
            </a:r>
            <a:r>
              <a:rPr lang="en-US" dirty="0" err="1"/>
              <a:t>sph</a:t>
            </a:r>
            <a:r>
              <a:rPr lang="en-US" dirty="0"/>
              <a:t> +1,75D, </a:t>
            </a:r>
            <a:r>
              <a:rPr lang="en-US" dirty="0" err="1"/>
              <a:t>cyl</a:t>
            </a:r>
            <a:r>
              <a:rPr lang="en-US" dirty="0"/>
              <a:t> +1,25D =0,2 (</a:t>
            </a:r>
            <a:r>
              <a:rPr lang="en-US" dirty="0" err="1"/>
              <a:t>logmar</a:t>
            </a:r>
            <a:r>
              <a:rPr lang="en-US" dirty="0"/>
              <a:t>)</a:t>
            </a:r>
            <a:endParaRPr lang="ru-RU" dirty="0"/>
          </a:p>
          <a:p>
            <a:endParaRPr lang="en-US" dirty="0"/>
          </a:p>
          <a:p>
            <a:r>
              <a:rPr lang="en-US" dirty="0">
                <a:solidFill>
                  <a:srgbClr val="FFFF99"/>
                </a:solidFill>
              </a:rPr>
              <a:t>VA post/op DVA  0,1 sph-0,75=0,0, NVA 0,3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792052"/>
          </a:xfrm>
        </p:spPr>
        <p:txBody>
          <a:bodyPr>
            <a:noAutofit/>
          </a:bodyPr>
          <a:lstStyle/>
          <a:p>
            <a: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anose="02020603050405020304" pitchFamily="18" charset="0"/>
              </a:rPr>
              <a:t>Uncorrected binocular distance vis</a:t>
            </a:r>
            <a:r>
              <a:rPr lang="en-US" sz="24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anose="02020603050405020304" pitchFamily="18" charset="0"/>
              </a:rPr>
              <a:t>ual</a:t>
            </a:r>
            <a: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anose="02020603050405020304" pitchFamily="18" charset="0"/>
              </a:rPr>
              <a:t> acuity </a:t>
            </a:r>
            <a:b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anose="02020603050405020304" pitchFamily="18" charset="0"/>
              </a:rPr>
            </a:br>
            <a: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anose="02020603050405020304" pitchFamily="18" charset="0"/>
              </a:rPr>
              <a:t>after SUPRACOR</a:t>
            </a:r>
            <a: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</a:rPr>
              <a:t> in cases of presbyopia + </a:t>
            </a:r>
            <a:r>
              <a:rPr sz="2400" b="1" u="sng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</a:rPr>
              <a:t>hyperopia</a:t>
            </a:r>
            <a: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</a:rPr>
              <a:t> </a:t>
            </a:r>
            <a:r>
              <a:rPr lang="en-US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92</a:t>
            </a:r>
            <a:r>
              <a:rPr lang="ru-RU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 </a:t>
            </a:r>
            <a:r>
              <a:rPr lang="en-US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patients </a:t>
            </a:r>
            <a:r>
              <a:rPr lang="ru-RU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(1</a:t>
            </a:r>
            <a:r>
              <a:rPr lang="en-US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8</a:t>
            </a:r>
            <a:r>
              <a:rPr lang="ru-RU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2 </a:t>
            </a:r>
            <a:r>
              <a:rPr lang="en-US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eyes</a:t>
            </a:r>
            <a:r>
              <a:rPr lang="ru-RU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)</a:t>
            </a:r>
            <a:endParaRPr lang="ru-RU" sz="2400" dirty="0">
              <a:solidFill>
                <a:srgbClr val="FFFF00"/>
              </a:solidFill>
              <a:highlight>
                <a:srgbClr val="000080"/>
              </a:highlight>
              <a:latin typeface="+mn-lt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054073"/>
              </p:ext>
            </p:extLst>
          </p:nvPr>
        </p:nvGraphicFramePr>
        <p:xfrm>
          <a:off x="395536" y="1632608"/>
          <a:ext cx="8064896" cy="317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C551FB3-82A8-AA45-9198-E2ACCF255611}"/>
              </a:ext>
            </a:extLst>
          </p:cNvPr>
          <p:cNvSpPr txBox="1"/>
          <p:nvPr/>
        </p:nvSpPr>
        <p:spPr>
          <a:xfrm>
            <a:off x="1115616" y="44346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0.0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510DE-EA4E-4849-9103-68E5AD8E1AC1}"/>
              </a:ext>
            </a:extLst>
          </p:cNvPr>
          <p:cNvSpPr txBox="1"/>
          <p:nvPr/>
        </p:nvSpPr>
        <p:spPr>
          <a:xfrm>
            <a:off x="1881064" y="44346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0.05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B5676-1AC2-B545-93EC-CB79F121E72D}"/>
              </a:ext>
            </a:extLst>
          </p:cNvPr>
          <p:cNvSpPr txBox="1"/>
          <p:nvPr/>
        </p:nvSpPr>
        <p:spPr>
          <a:xfrm>
            <a:off x="2635648" y="44346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0.1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AC883-32FD-5C45-B1EA-BCA8EB8153C0}"/>
              </a:ext>
            </a:extLst>
          </p:cNvPr>
          <p:cNvSpPr txBox="1"/>
          <p:nvPr/>
        </p:nvSpPr>
        <p:spPr>
          <a:xfrm>
            <a:off x="3337470" y="4434630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0.18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265DD-7297-314B-9F3C-B79AD51E66AC}"/>
              </a:ext>
            </a:extLst>
          </p:cNvPr>
          <p:cNvSpPr txBox="1"/>
          <p:nvPr/>
        </p:nvSpPr>
        <p:spPr>
          <a:xfrm>
            <a:off x="4102230" y="4434630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0.3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B22EF-E962-7946-A24B-5BA8A89235AB}"/>
              </a:ext>
            </a:extLst>
          </p:cNvPr>
          <p:cNvSpPr txBox="1"/>
          <p:nvPr/>
        </p:nvSpPr>
        <p:spPr>
          <a:xfrm>
            <a:off x="4866990" y="4434630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0.54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2DA74-6148-7643-B7C7-36A4A5C09187}"/>
              </a:ext>
            </a:extLst>
          </p:cNvPr>
          <p:cNvSpPr txBox="1"/>
          <p:nvPr/>
        </p:nvSpPr>
        <p:spPr>
          <a:xfrm>
            <a:off x="5497710" y="4434630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1.0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F895E0-1AAE-ED45-8870-6029F17363AA}"/>
              </a:ext>
            </a:extLst>
          </p:cNvPr>
          <p:cNvSpPr txBox="1"/>
          <p:nvPr/>
        </p:nvSpPr>
        <p:spPr>
          <a:xfrm>
            <a:off x="5004050" y="4774168"/>
            <a:ext cx="49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converted from decimal to </a:t>
            </a:r>
            <a:r>
              <a:rPr lang="en-US" dirty="0" err="1">
                <a:highlight>
                  <a:srgbClr val="000080"/>
                </a:highlight>
              </a:rPr>
              <a:t>logmar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EABFA-01BC-D547-A978-BC263F662F16}"/>
              </a:ext>
            </a:extLst>
          </p:cNvPr>
          <p:cNvSpPr txBox="1"/>
          <p:nvPr/>
        </p:nvSpPr>
        <p:spPr>
          <a:xfrm>
            <a:off x="313134" y="4249964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000080"/>
                </a:highligh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4276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18465"/>
            <a:ext cx="5472608" cy="857250"/>
          </a:xfrm>
        </p:spPr>
        <p:txBody>
          <a:bodyPr>
            <a:noAutofit/>
          </a:bodyPr>
          <a:lstStyle/>
          <a:p>
            <a:r>
              <a:rPr sz="20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anose="02020603050405020304" pitchFamily="18" charset="0"/>
              </a:rPr>
              <a:t>Uncorrected binocular near vision acuity </a:t>
            </a:r>
            <a:br>
              <a:rPr sz="20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anose="02020603050405020304" pitchFamily="18" charset="0"/>
              </a:rPr>
              <a:t>after SUPRACOR</a:t>
            </a:r>
            <a:r>
              <a:rPr sz="20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</a:rPr>
              <a:t> in cases of presbyopia + </a:t>
            </a:r>
            <a:r>
              <a:rPr sz="2000" b="1" u="sng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</a:rPr>
              <a:t>hyperopia</a:t>
            </a:r>
            <a:r>
              <a:rPr lang="ru-RU" sz="20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</a:rPr>
              <a:t> </a:t>
            </a:r>
            <a:r>
              <a:rPr lang="en-US" sz="18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92</a:t>
            </a:r>
            <a:r>
              <a:rPr lang="ru-RU" altLang="ru-RU" sz="18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 </a:t>
            </a:r>
            <a:r>
              <a:rPr lang="en-US" altLang="ru-RU" sz="18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patients </a:t>
            </a:r>
            <a:r>
              <a:rPr lang="ru-RU" altLang="ru-RU" sz="18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(1</a:t>
            </a:r>
            <a:r>
              <a:rPr lang="en-US" altLang="ru-RU" sz="18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8</a:t>
            </a:r>
            <a:r>
              <a:rPr lang="ru-RU" altLang="ru-RU" sz="18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2 </a:t>
            </a:r>
            <a:r>
              <a:rPr lang="en-US" altLang="ru-RU" sz="18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eyes</a:t>
            </a:r>
            <a:r>
              <a:rPr lang="ru-RU" altLang="ru-RU" sz="18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)</a:t>
            </a:r>
            <a:br>
              <a:rPr lang="ru-RU" altLang="ru-RU" sz="1800" dirty="0"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FF99"/>
              </a:solidFill>
              <a:highlight>
                <a:srgbClr val="000080"/>
              </a:highlight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151991"/>
              </p:ext>
            </p:extLst>
          </p:nvPr>
        </p:nvGraphicFramePr>
        <p:xfrm>
          <a:off x="351801" y="1275606"/>
          <a:ext cx="80752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420AC3-B22D-C747-AEC3-D1A96D3EBCFC}"/>
              </a:ext>
            </a:extLst>
          </p:cNvPr>
          <p:cNvSpPr txBox="1"/>
          <p:nvPr/>
        </p:nvSpPr>
        <p:spPr>
          <a:xfrm>
            <a:off x="5004050" y="4774168"/>
            <a:ext cx="49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converted from decimal to </a:t>
            </a:r>
            <a:r>
              <a:rPr lang="en-US" dirty="0" err="1">
                <a:highlight>
                  <a:srgbClr val="000080"/>
                </a:highlight>
              </a:rPr>
              <a:t>logmar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71DD7-6B01-E440-90F0-98519B3E357E}"/>
              </a:ext>
            </a:extLst>
          </p:cNvPr>
          <p:cNvSpPr txBox="1"/>
          <p:nvPr/>
        </p:nvSpPr>
        <p:spPr>
          <a:xfrm>
            <a:off x="1187624" y="44346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0.0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3171C-2A54-2D40-A4B4-BB5924153C59}"/>
              </a:ext>
            </a:extLst>
          </p:cNvPr>
          <p:cNvSpPr txBox="1"/>
          <p:nvPr/>
        </p:nvSpPr>
        <p:spPr>
          <a:xfrm>
            <a:off x="1763688" y="44346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0.05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37843-B1AE-7C4D-8FEF-6BF2D05E8108}"/>
              </a:ext>
            </a:extLst>
          </p:cNvPr>
          <p:cNvSpPr txBox="1"/>
          <p:nvPr/>
        </p:nvSpPr>
        <p:spPr>
          <a:xfrm>
            <a:off x="2339752" y="44346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0.1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C66E3-1D7A-F346-AF7C-D8CAAD231253}"/>
              </a:ext>
            </a:extLst>
          </p:cNvPr>
          <p:cNvSpPr txBox="1"/>
          <p:nvPr/>
        </p:nvSpPr>
        <p:spPr>
          <a:xfrm>
            <a:off x="2915816" y="4434630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0.18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537C4-C57A-B34F-B906-87E76A10E47C}"/>
              </a:ext>
            </a:extLst>
          </p:cNvPr>
          <p:cNvSpPr txBox="1"/>
          <p:nvPr/>
        </p:nvSpPr>
        <p:spPr>
          <a:xfrm>
            <a:off x="3669360" y="4419751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0.3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ABA75B-F534-FA44-9FE4-8EB21D7BFD5A}"/>
              </a:ext>
            </a:extLst>
          </p:cNvPr>
          <p:cNvSpPr txBox="1"/>
          <p:nvPr/>
        </p:nvSpPr>
        <p:spPr>
          <a:xfrm>
            <a:off x="4270919" y="4434630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0.54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E48B37-5F45-0F4D-AC81-1BB6BCDE9549}"/>
              </a:ext>
            </a:extLst>
          </p:cNvPr>
          <p:cNvSpPr txBox="1"/>
          <p:nvPr/>
        </p:nvSpPr>
        <p:spPr>
          <a:xfrm>
            <a:off x="4944939" y="4419715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1.0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A0C863-56EA-B246-8882-AF3C55C4E3DF}"/>
              </a:ext>
            </a:extLst>
          </p:cNvPr>
          <p:cNvSpPr txBox="1"/>
          <p:nvPr/>
        </p:nvSpPr>
        <p:spPr>
          <a:xfrm>
            <a:off x="5626022" y="4434630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1.3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81B9F7-3CBF-DA41-850F-EAAC6E6396C2}"/>
              </a:ext>
            </a:extLst>
          </p:cNvPr>
          <p:cNvSpPr txBox="1"/>
          <p:nvPr/>
        </p:nvSpPr>
        <p:spPr>
          <a:xfrm>
            <a:off x="313134" y="4249964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000080"/>
                </a:highligh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308886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5142"/>
            <a:ext cx="7056784" cy="857250"/>
          </a:xfrm>
        </p:spPr>
        <p:txBody>
          <a:bodyPr>
            <a:noAutofit/>
          </a:bodyPr>
          <a:lstStyle/>
          <a:p>
            <a: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anose="02020603050405020304" pitchFamily="18" charset="0"/>
              </a:rPr>
              <a:t>Uncorrected binocular distance vision acuity </a:t>
            </a:r>
            <a:b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anose="02020603050405020304" pitchFamily="18" charset="0"/>
              </a:rPr>
            </a:br>
            <a: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anose="02020603050405020304" pitchFamily="18" charset="0"/>
              </a:rPr>
              <a:t>after SUPRACOR</a:t>
            </a:r>
            <a:r>
              <a:rPr lang="en-US" sz="24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</a:rPr>
              <a:t>in cases of presbyopia + </a:t>
            </a:r>
            <a:r>
              <a:rPr sz="2400" b="1" u="sng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</a:rPr>
              <a:t>myopia</a:t>
            </a:r>
            <a:r>
              <a:rPr lang="en-US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  16 patients </a:t>
            </a:r>
            <a:r>
              <a:rPr lang="ru-RU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(</a:t>
            </a:r>
            <a:r>
              <a:rPr lang="en-US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32</a:t>
            </a:r>
            <a:r>
              <a:rPr lang="ru-RU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 </a:t>
            </a:r>
            <a:r>
              <a:rPr lang="en-US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eyes</a:t>
            </a:r>
            <a:r>
              <a:rPr lang="ru-RU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itchFamily="18" charset="0"/>
              </a:rPr>
              <a:t>)</a:t>
            </a:r>
            <a: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</a:rPr>
              <a:t> </a:t>
            </a:r>
            <a:endParaRPr lang="ru-RU" sz="2400" b="1" dirty="0">
              <a:solidFill>
                <a:srgbClr val="FFFF00"/>
              </a:solidFill>
              <a:highlight>
                <a:srgbClr val="000080"/>
              </a:highlight>
              <a:latin typeface="+mn-lt"/>
            </a:endParaRPr>
          </a:p>
        </p:txBody>
      </p:sp>
      <p:graphicFrame>
        <p:nvGraphicFramePr>
          <p:cNvPr id="1026" name="Объект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183124"/>
              </p:ext>
            </p:extLst>
          </p:nvPr>
        </p:nvGraphicFramePr>
        <p:xfrm>
          <a:off x="827584" y="1761852"/>
          <a:ext cx="6708775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Лист" r:id="rId3" imgW="7505748" imgH="3438605" progId="Excel.Sheet.8">
                  <p:embed/>
                </p:oleObj>
              </mc:Choice>
              <mc:Fallback>
                <p:oleObj name="Лист" r:id="rId3" imgW="7505748" imgH="343860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61852"/>
                        <a:ext cx="6708775" cy="30734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BDF2F6-B481-0148-BAD3-C32E09D17D57}"/>
              </a:ext>
            </a:extLst>
          </p:cNvPr>
          <p:cNvSpPr txBox="1"/>
          <p:nvPr/>
        </p:nvSpPr>
        <p:spPr>
          <a:xfrm>
            <a:off x="5033555" y="4704469"/>
            <a:ext cx="49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converted from decimal to </a:t>
            </a:r>
            <a:r>
              <a:rPr lang="en-US" dirty="0" err="1">
                <a:highlight>
                  <a:srgbClr val="000080"/>
                </a:highlight>
              </a:rPr>
              <a:t>logmar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14455-1B11-F54F-8ACE-B6D32883EE4B}"/>
              </a:ext>
            </a:extLst>
          </p:cNvPr>
          <p:cNvSpPr txBox="1"/>
          <p:nvPr/>
        </p:nvSpPr>
        <p:spPr>
          <a:xfrm>
            <a:off x="1514127" y="44346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0.0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9AA75-BBC9-3C4B-B5E8-47F334DE3384}"/>
              </a:ext>
            </a:extLst>
          </p:cNvPr>
          <p:cNvSpPr txBox="1"/>
          <p:nvPr/>
        </p:nvSpPr>
        <p:spPr>
          <a:xfrm>
            <a:off x="2090191" y="44346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0.05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32875-997D-2E4A-898C-A82A8BBD9969}"/>
              </a:ext>
            </a:extLst>
          </p:cNvPr>
          <p:cNvSpPr txBox="1"/>
          <p:nvPr/>
        </p:nvSpPr>
        <p:spPr>
          <a:xfrm>
            <a:off x="2666255" y="44346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0.1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811F6-BF9D-A548-90D3-71B8C3FC489D}"/>
              </a:ext>
            </a:extLst>
          </p:cNvPr>
          <p:cNvSpPr txBox="1"/>
          <p:nvPr/>
        </p:nvSpPr>
        <p:spPr>
          <a:xfrm>
            <a:off x="3242319" y="4434630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0.18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1C282-9D5F-1246-B6AD-2FAF5B64D7C2}"/>
              </a:ext>
            </a:extLst>
          </p:cNvPr>
          <p:cNvSpPr txBox="1"/>
          <p:nvPr/>
        </p:nvSpPr>
        <p:spPr>
          <a:xfrm>
            <a:off x="3995863" y="4419751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0.3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B4EB4-9D2D-8D46-B718-A68593368A44}"/>
              </a:ext>
            </a:extLst>
          </p:cNvPr>
          <p:cNvSpPr txBox="1"/>
          <p:nvPr/>
        </p:nvSpPr>
        <p:spPr>
          <a:xfrm>
            <a:off x="4597422" y="4434630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0.54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753274-5E66-1440-9397-63875307D07A}"/>
              </a:ext>
            </a:extLst>
          </p:cNvPr>
          <p:cNvSpPr txBox="1"/>
          <p:nvPr/>
        </p:nvSpPr>
        <p:spPr>
          <a:xfrm>
            <a:off x="5271442" y="4419715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1.0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7CAF5-ADBA-8048-889F-14920BDCEF7E}"/>
              </a:ext>
            </a:extLst>
          </p:cNvPr>
          <p:cNvSpPr txBox="1"/>
          <p:nvPr/>
        </p:nvSpPr>
        <p:spPr>
          <a:xfrm>
            <a:off x="5952525" y="4434630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1.3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726D92-6754-5F4D-A29A-792CB9DD8880}"/>
              </a:ext>
            </a:extLst>
          </p:cNvPr>
          <p:cNvSpPr txBox="1"/>
          <p:nvPr/>
        </p:nvSpPr>
        <p:spPr>
          <a:xfrm>
            <a:off x="680875" y="4263516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000080"/>
                </a:highligh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1908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9502"/>
            <a:ext cx="6346725" cy="857250"/>
          </a:xfrm>
        </p:spPr>
        <p:txBody>
          <a:bodyPr>
            <a:noAutofit/>
          </a:bodyPr>
          <a:lstStyle/>
          <a:p>
            <a: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Uncorrected binocular near vision acuity </a:t>
            </a:r>
            <a:b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</a:br>
            <a: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after SUPRACOR in cases of presbyopia + </a:t>
            </a:r>
            <a:r>
              <a:rPr sz="2400" b="1" u="sng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myopia</a:t>
            </a:r>
            <a:r>
              <a:rPr lang="en-US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16 patients </a:t>
            </a:r>
            <a:r>
              <a:rPr lang="ru-RU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eyes</a:t>
            </a:r>
            <a:r>
              <a:rPr lang="ru-RU" altLang="ru-RU" sz="2400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)</a:t>
            </a:r>
            <a:r>
              <a:rPr sz="24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FF00"/>
              </a:solidFill>
              <a:highlight>
                <a:srgbClr val="00008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866275"/>
              </p:ext>
            </p:extLst>
          </p:nvPr>
        </p:nvGraphicFramePr>
        <p:xfrm>
          <a:off x="683568" y="1635993"/>
          <a:ext cx="6346725" cy="3168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Лист" r:id="rId3" imgW="7286649" imgH="3857577" progId="Excel.Sheet.8">
                  <p:embed/>
                </p:oleObj>
              </mc:Choice>
              <mc:Fallback>
                <p:oleObj name="Лист" r:id="rId3" imgW="7286649" imgH="385757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635993"/>
                        <a:ext cx="6346725" cy="3168005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1AF151-F827-F842-B845-3F934B79654E}"/>
              </a:ext>
            </a:extLst>
          </p:cNvPr>
          <p:cNvSpPr txBox="1"/>
          <p:nvPr/>
        </p:nvSpPr>
        <p:spPr>
          <a:xfrm>
            <a:off x="5033555" y="4704469"/>
            <a:ext cx="49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converted from decimal to </a:t>
            </a:r>
            <a:r>
              <a:rPr lang="en-US" dirty="0" err="1">
                <a:highlight>
                  <a:srgbClr val="000080"/>
                </a:highlight>
              </a:rPr>
              <a:t>logmar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E8FF4-213B-CC48-8C61-DF826EE5E667}"/>
              </a:ext>
            </a:extLst>
          </p:cNvPr>
          <p:cNvSpPr txBox="1"/>
          <p:nvPr/>
        </p:nvSpPr>
        <p:spPr>
          <a:xfrm>
            <a:off x="1442119" y="447723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0.0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59AD1-80E6-E24B-9ACA-4C9469356333}"/>
              </a:ext>
            </a:extLst>
          </p:cNvPr>
          <p:cNvSpPr txBox="1"/>
          <p:nvPr/>
        </p:nvSpPr>
        <p:spPr>
          <a:xfrm>
            <a:off x="2246923" y="44840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0.05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0436D-79EC-0D44-B5BE-AEA79D11B4C0}"/>
              </a:ext>
            </a:extLst>
          </p:cNvPr>
          <p:cNvSpPr txBox="1"/>
          <p:nvPr/>
        </p:nvSpPr>
        <p:spPr>
          <a:xfrm>
            <a:off x="3194586" y="447723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0.1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C5EF0-F737-6A49-931E-BB933C95A0FF}"/>
              </a:ext>
            </a:extLst>
          </p:cNvPr>
          <p:cNvSpPr txBox="1"/>
          <p:nvPr/>
        </p:nvSpPr>
        <p:spPr>
          <a:xfrm>
            <a:off x="4056250" y="4519803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80"/>
                </a:highlight>
              </a:rPr>
              <a:t> 0.18</a:t>
            </a:r>
            <a:endParaRPr lang="ru-RU" dirty="0">
              <a:highlight>
                <a:srgbClr val="00008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6A5991-3D51-5F4B-A604-2338D976671C}"/>
              </a:ext>
            </a:extLst>
          </p:cNvPr>
          <p:cNvSpPr txBox="1"/>
          <p:nvPr/>
        </p:nvSpPr>
        <p:spPr>
          <a:xfrm>
            <a:off x="460251" y="4271285"/>
            <a:ext cx="80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000080"/>
                </a:highligh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5171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FFFF00"/>
                </a:solidFill>
                <a:highlight>
                  <a:srgbClr val="000080"/>
                </a:highlight>
              </a:rPr>
              <a:t>Conclusions</a:t>
            </a:r>
            <a:endParaRPr lang="ru-RU" dirty="0">
              <a:solidFill>
                <a:srgbClr val="FFFF00"/>
              </a:solidFill>
              <a:highlight>
                <a:srgbClr val="000080"/>
              </a:highligh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8220" y="1203598"/>
            <a:ext cx="6709906" cy="3146611"/>
          </a:xfrm>
        </p:spPr>
        <p:txBody>
          <a:bodyPr>
            <a:noAutofit/>
          </a:bodyPr>
          <a:lstStyle/>
          <a:p>
            <a:pPr marL="420624" indent="-384048">
              <a:spcBef>
                <a:spcPts val="2200"/>
              </a:spcBef>
              <a:buClr>
                <a:srgbClr val="16ED24"/>
              </a:buClr>
              <a:buFont typeface="Wingdings" pitchFamily="2" charset="2"/>
              <a:buChar char="v"/>
              <a:defRPr/>
            </a:pPr>
            <a:r>
              <a:rPr lang="en-US" sz="18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Based on LASIK, SUPRACOR shows safe and predictable results when performed bilaterally in cases of presbyopia combined with hyperopia or myopia</a:t>
            </a:r>
          </a:p>
          <a:p>
            <a:pPr marL="420624" indent="-384048">
              <a:spcBef>
                <a:spcPts val="2200"/>
              </a:spcBef>
              <a:buClr>
                <a:srgbClr val="16ED24"/>
              </a:buClr>
              <a:buFont typeface="Wingdings" pitchFamily="2" charset="2"/>
              <a:buChar char="v"/>
              <a:defRPr/>
            </a:pPr>
            <a:r>
              <a:rPr lang="en-US" sz="18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It is a good choice for patients who don’t want to be treated with more invasive procedure of refractive lens exchange.</a:t>
            </a:r>
          </a:p>
          <a:p>
            <a:pPr marL="420624" indent="-384048">
              <a:spcBef>
                <a:spcPts val="2200"/>
              </a:spcBef>
              <a:buClr>
                <a:srgbClr val="16ED24"/>
              </a:buClr>
              <a:buFont typeface="Wingdings" pitchFamily="2" charset="2"/>
              <a:buChar char="v"/>
              <a:defRPr/>
            </a:pPr>
            <a:r>
              <a:rPr lang="en-US" sz="18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SUPRACOR appeared to be a successful method of  hyperopic shift correction in patients with previously performed anterior radial keratotomy</a:t>
            </a:r>
          </a:p>
          <a:p>
            <a:pPr marL="420624" indent="-384048">
              <a:spcBef>
                <a:spcPts val="2200"/>
              </a:spcBef>
              <a:buClr>
                <a:srgbClr val="16ED24"/>
              </a:buClr>
              <a:buFont typeface="Wingdings" pitchFamily="2" charset="2"/>
              <a:buChar char="v"/>
              <a:defRPr/>
            </a:pPr>
            <a:r>
              <a:rPr lang="en-US" sz="1800" b="1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The correct choice of patient is very important. 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-16877"/>
            <a:ext cx="9288016" cy="53080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437195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642924"/>
            <a:ext cx="4429156" cy="65366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+mn-lt"/>
                <a:cs typeface="Times New Roman" pitchFamily="18" charset="0"/>
              </a:rPr>
              <a:t>Purpose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875230"/>
            <a:ext cx="8229600" cy="1750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To determine inclusion criteria and evaluate long-term results of SUPRACOR treatment, performed bilaterally in cases of presbyopia with ametropia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55526"/>
            <a:ext cx="7286676" cy="485772"/>
          </a:xfrm>
        </p:spPr>
        <p:txBody>
          <a:bodyPr>
            <a:noAutofit/>
          </a:bodyPr>
          <a:lstStyle/>
          <a:p>
            <a:pPr algn="ctr"/>
            <a:r>
              <a:rPr altLang="ru-RU" sz="4000" b="1" dirty="0">
                <a:solidFill>
                  <a:srgbClr val="FFFF00"/>
                </a:solidFill>
                <a:highlight>
                  <a:srgbClr val="000080"/>
                </a:highlight>
                <a:latin typeface="+mn-lt"/>
                <a:cs typeface="Times New Roman" panose="02020603050405020304" pitchFamily="18" charset="0"/>
              </a:rPr>
              <a:t>Materials and methods</a:t>
            </a:r>
            <a:endParaRPr lang="ru-RU" sz="4000" b="1" dirty="0">
              <a:solidFill>
                <a:srgbClr val="FFFF00"/>
              </a:solidFill>
              <a:highlight>
                <a:srgbClr val="000080"/>
              </a:highlight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59632" y="1851670"/>
            <a:ext cx="6912768" cy="2618887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patients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eyes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presbyopia combined with hyperopia. Observation period 6 years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16 patients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eyes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: presbyopia combined with myopia. Observation period 3 years </a:t>
            </a:r>
            <a:endParaRPr lang="ru-RU" altLang="ru-RU" sz="2400" dirty="0"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alt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401080" cy="850095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sz="4400" dirty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://polist.ru/wp-content/uploads/2017/04/imag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13" y="760631"/>
            <a:ext cx="427579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20700" y="3014517"/>
            <a:ext cx="814393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382588">
              <a:buClr>
                <a:srgbClr val="99FF99"/>
              </a:buClr>
              <a:buFont typeface="Wingdings" pitchFamily="2" charset="2"/>
              <a:buChar char="v"/>
            </a:pPr>
            <a:r>
              <a:rPr lang="en-US" altLang="ru-RU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Subjective and </a:t>
            </a:r>
            <a:r>
              <a:rPr lang="en-US" altLang="ru-RU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cycloplegic</a:t>
            </a:r>
            <a:r>
              <a:rPr lang="en-US" altLang="ru-RU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refraction</a:t>
            </a:r>
            <a:endParaRPr lang="ru-RU" altLang="ru-RU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19100" indent="-382588">
              <a:buClr>
                <a:srgbClr val="99FF99"/>
              </a:buClr>
              <a:buFont typeface="Wingdings" pitchFamily="2" charset="2"/>
              <a:buChar char="v"/>
            </a:pPr>
            <a:r>
              <a:rPr lang="en-US" altLang="ru-RU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Corrected and uncorrected monocular and binocular distance vision acuity</a:t>
            </a:r>
            <a:endParaRPr lang="ru-RU" altLang="ru-RU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19100" indent="-382588">
              <a:buClr>
                <a:srgbClr val="99FF99"/>
              </a:buClr>
              <a:buFont typeface="Wingdings" pitchFamily="2" charset="2"/>
              <a:buChar char="v"/>
            </a:pPr>
            <a:r>
              <a:rPr lang="en-US" altLang="ru-RU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Corrected and uncorrected monocular and binocular near vision acuity</a:t>
            </a:r>
            <a:endParaRPr lang="ru-RU" altLang="ru-RU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19100" indent="-382588">
              <a:buClr>
                <a:srgbClr val="99FF99"/>
              </a:buClr>
              <a:buFont typeface="Wingdings" pitchFamily="2" charset="2"/>
              <a:buChar char="v"/>
            </a:pPr>
            <a:r>
              <a:rPr lang="en-US" altLang="ru-RU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Corneal topography examination </a:t>
            </a:r>
            <a:endParaRPr lang="ru-RU" altLang="ru-RU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19100" indent="-382588">
              <a:buClr>
                <a:srgbClr val="99FF99"/>
              </a:buClr>
              <a:buFont typeface="Wingdings" pitchFamily="2" charset="2"/>
              <a:buChar char="v"/>
            </a:pPr>
            <a:r>
              <a:rPr lang="en-US" altLang="ru-RU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Aberrometry</a:t>
            </a:r>
            <a:endParaRPr lang="en-US" altLang="ru-RU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19100" indent="-382588">
              <a:buClr>
                <a:srgbClr val="99FF99"/>
              </a:buClr>
              <a:buSzPct val="100000"/>
              <a:buFont typeface="Wingdings" pitchFamily="2" charset="2"/>
              <a:buChar char="v"/>
            </a:pPr>
            <a:r>
              <a:rPr lang="en-US" altLang="ru-RU" sz="3200" dirty="0">
                <a:solidFill>
                  <a:srgbClr val="FF7C8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Simulation test</a:t>
            </a:r>
            <a:endParaRPr lang="ru-RU" dirty="0">
              <a:solidFill>
                <a:srgbClr val="FF7C8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0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SUPRACOR: preoperative examination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44778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altLang="ru-RU" sz="2800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SUPRACOR inclusion criteria for all patients</a:t>
            </a:r>
            <a:endParaRPr lang="ru-RU" sz="2800" dirty="0">
              <a:solidFill>
                <a:srgbClr val="FFFF00"/>
              </a:solidFill>
              <a:highlight>
                <a:srgbClr val="000080"/>
              </a:highligh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43558"/>
            <a:ext cx="8820472" cy="4032448"/>
          </a:xfrm>
        </p:spPr>
        <p:txBody>
          <a:bodyPr>
            <a:normAutofit fontScale="92500" lnSpcReduction="10000"/>
          </a:bodyPr>
          <a:lstStyle/>
          <a:p>
            <a:pPr lvl="1">
              <a:buFont typeface="MS Mincho" pitchFamily="49" charset="-128"/>
              <a:buChar char="☛"/>
              <a:tabLst>
                <a:tab pos="914400" algn="l"/>
              </a:tabLst>
            </a:pPr>
            <a:r>
              <a:rPr lang="en-US" altLang="ru-RU" sz="2100" b="1" dirty="0">
                <a:latin typeface="Calibri" panose="020F0502020204030204" pitchFamily="34" charset="0"/>
                <a:cs typeface="Calibri" panose="020F0502020204030204" pitchFamily="34" charset="0"/>
              </a:rPr>
              <a:t>44 – 60 years old</a:t>
            </a:r>
            <a:endParaRPr lang="ru-RU" alt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MS Mincho" pitchFamily="49" charset="-128"/>
              <a:buChar char="☛"/>
              <a:tabLst>
                <a:tab pos="914400" algn="l"/>
              </a:tabLst>
            </a:pPr>
            <a:r>
              <a:rPr lang="en-US" altLang="ru-RU" sz="2100" b="1" dirty="0" err="1">
                <a:solidFill>
                  <a:srgbClr val="FF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Sph</a:t>
            </a:r>
            <a:r>
              <a:rPr lang="ru-RU" altLang="ru-RU" sz="2100" b="1" dirty="0">
                <a:solidFill>
                  <a:srgbClr val="FF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2100" b="1" dirty="0">
                <a:solidFill>
                  <a:srgbClr val="FF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ru-RU" altLang="ru-RU" sz="2100" b="1" dirty="0">
                <a:solidFill>
                  <a:srgbClr val="FF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+0</a:t>
            </a:r>
            <a:r>
              <a:rPr lang="en-US" altLang="ru-RU" sz="2100" b="1" dirty="0">
                <a:solidFill>
                  <a:srgbClr val="FF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.25 D to</a:t>
            </a:r>
            <a:r>
              <a:rPr lang="ru-RU" altLang="ru-RU" sz="2100" b="1" dirty="0">
                <a:solidFill>
                  <a:srgbClr val="FF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</a:t>
            </a:r>
            <a:r>
              <a:rPr lang="en-US" altLang="ru-RU" sz="2100" b="1" dirty="0">
                <a:solidFill>
                  <a:srgbClr val="FF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100" b="1" dirty="0">
                <a:solidFill>
                  <a:srgbClr val="FF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ru-RU" sz="2100" b="1" dirty="0">
                <a:solidFill>
                  <a:srgbClr val="FF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.0D</a:t>
            </a:r>
            <a:endParaRPr lang="ru-RU" altLang="ru-RU" sz="2100" dirty="0">
              <a:solidFill>
                <a:srgbClr val="FF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MS Mincho" pitchFamily="49" charset="-128"/>
              <a:buChar char="☛"/>
              <a:tabLst>
                <a:tab pos="914400" algn="l"/>
              </a:tabLst>
            </a:pPr>
            <a:r>
              <a:rPr lang="en-US" altLang="ru-RU" sz="2100" b="1" dirty="0" err="1">
                <a:solidFill>
                  <a:srgbClr val="99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Sph</a:t>
            </a:r>
            <a:r>
              <a:rPr lang="ru-RU" altLang="ru-RU" sz="2100" b="1" dirty="0">
                <a:solidFill>
                  <a:srgbClr val="99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2100" b="1" dirty="0">
                <a:solidFill>
                  <a:srgbClr val="99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ru-RU" altLang="ru-RU" sz="2100" b="1" dirty="0">
                <a:solidFill>
                  <a:srgbClr val="99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-2</a:t>
            </a:r>
            <a:r>
              <a:rPr lang="en-US" altLang="ru-RU" sz="2100" b="1" dirty="0">
                <a:solidFill>
                  <a:srgbClr val="99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.0 D</a:t>
            </a:r>
            <a:r>
              <a:rPr lang="ru-RU" altLang="ru-RU" sz="2100" b="1" dirty="0">
                <a:solidFill>
                  <a:srgbClr val="99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2100" b="1" dirty="0">
                <a:solidFill>
                  <a:srgbClr val="99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ru-RU" altLang="ru-RU" sz="2100" b="1" dirty="0">
                <a:solidFill>
                  <a:srgbClr val="99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-5</a:t>
            </a:r>
            <a:r>
              <a:rPr lang="en-US" altLang="ru-RU" sz="2100" b="1" dirty="0">
                <a:solidFill>
                  <a:srgbClr val="99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.0D </a:t>
            </a:r>
            <a:endParaRPr lang="ru-RU" altLang="ru-RU" sz="2100" b="1" dirty="0">
              <a:solidFill>
                <a:srgbClr val="99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MS Mincho" pitchFamily="49" charset="-128"/>
              <a:buChar char="☛"/>
              <a:tabLst>
                <a:tab pos="914400" algn="l"/>
              </a:tabLst>
            </a:pPr>
            <a:r>
              <a:rPr lang="en-US" altLang="ru-RU" sz="2100" b="1" dirty="0" err="1">
                <a:latin typeface="Calibri" panose="020F0502020204030204" pitchFamily="34" charset="0"/>
                <a:cs typeface="Calibri" panose="020F0502020204030204" pitchFamily="34" charset="0"/>
              </a:rPr>
              <a:t>Cyl</a:t>
            </a:r>
            <a:r>
              <a:rPr lang="ru-RU" altLang="ru-RU" sz="2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2100" b="1" dirty="0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ru-RU" altLang="ru-RU" sz="2100" b="1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altLang="ru-RU" sz="21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altLang="ru-RU" sz="21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ru-RU" sz="2100" b="1" dirty="0">
                <a:latin typeface="Calibri" panose="020F0502020204030204" pitchFamily="34" charset="0"/>
                <a:cs typeface="Calibri" panose="020F0502020204030204" pitchFamily="34" charset="0"/>
              </a:rPr>
              <a:t> D</a:t>
            </a:r>
            <a:endParaRPr lang="ru-RU" altLang="ru-RU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MS Mincho" pitchFamily="49" charset="-128"/>
              <a:buChar char="☛"/>
              <a:tabLst>
                <a:tab pos="914400" algn="l"/>
              </a:tabLst>
            </a:pP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 Kappa not more</a:t>
            </a:r>
            <a:r>
              <a:rPr lang="ru-RU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ru-RU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</a:t>
            </a:r>
          </a:p>
          <a:p>
            <a:pPr lvl="1">
              <a:buFont typeface="MS Mincho" pitchFamily="49" charset="-128"/>
              <a:buChar char="☛"/>
              <a:tabLst>
                <a:tab pos="914400" algn="l"/>
              </a:tabLst>
            </a:pP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corrected distance vision acuity</a:t>
            </a:r>
            <a:r>
              <a:rPr lang="ru-RU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.1 - 0</a:t>
            </a:r>
            <a:r>
              <a:rPr lang="ru-RU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.0 </a:t>
            </a: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ru-RU" sz="2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logmar</a:t>
            </a: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altLang="ru-RU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MS Mincho" pitchFamily="49" charset="-128"/>
              <a:buChar char="☛"/>
              <a:tabLst>
                <a:tab pos="914400" algn="l"/>
              </a:tabLst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 between subjective and cycloplegic refraction </a:t>
            </a:r>
            <a:r>
              <a:rPr 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</a:t>
            </a: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and less</a:t>
            </a:r>
            <a:endParaRPr lang="ru-RU" altLang="ru-RU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MS Mincho" pitchFamily="49" charset="-128"/>
              <a:buChar char="☛"/>
              <a:tabLst>
                <a:tab pos="914400" algn="l"/>
              </a:tabLst>
            </a:pP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 vision addition + 1.5 D and more.</a:t>
            </a:r>
            <a:endParaRPr lang="ru-RU" altLang="ru-RU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MS Mincho" pitchFamily="49" charset="-128"/>
              <a:buChar char="☛"/>
              <a:tabLst>
                <a:tab pos="914400" algn="l"/>
              </a:tabLst>
            </a:pPr>
            <a:r>
              <a:rPr lang="en-US" altLang="ru-RU" sz="2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Photopic</a:t>
            </a: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pupil diameter not more than</a:t>
            </a:r>
            <a:r>
              <a:rPr lang="ru-RU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ru-RU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buFont typeface="MS Mincho" pitchFamily="49" charset="-128"/>
              <a:buChar char="☛"/>
              <a:tabLst>
                <a:tab pos="914400" algn="l"/>
              </a:tabLst>
            </a:pPr>
            <a:r>
              <a:rPr lang="en-US" altLang="ru-RU" sz="2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Mesopic</a:t>
            </a: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pupil diameter not more than </a:t>
            </a:r>
            <a:r>
              <a:rPr lang="ru-RU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ru-RU" altLang="ru-RU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ru-RU" sz="21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MS Mincho" pitchFamily="49" charset="-128"/>
              <a:buChar char="☛"/>
              <a:tabLst>
                <a:tab pos="914400" algn="l"/>
              </a:tabLst>
            </a:pPr>
            <a:r>
              <a:rPr lang="en-US" altLang="ru-RU" sz="2100" b="1" dirty="0">
                <a:latin typeface="Calibri" panose="020F0502020204030204" pitchFamily="34" charset="0"/>
                <a:cs typeface="Calibri" panose="020F0502020204030204" pitchFamily="34" charset="0"/>
              </a:rPr>
              <a:t>No LASIK contraindications</a:t>
            </a:r>
            <a:endParaRPr lang="ru-RU" altLang="ru-RU" sz="21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771550"/>
            <a:ext cx="6543692" cy="546512"/>
          </a:xfrm>
        </p:spPr>
        <p:txBody>
          <a:bodyPr>
            <a:normAutofit fontScale="90000"/>
          </a:bodyPr>
          <a:lstStyle/>
          <a:p>
            <a:pPr algn="ctr"/>
            <a:r>
              <a:rPr altLang="ru-RU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SUPRACOR</a:t>
            </a:r>
            <a:r>
              <a:rPr altLang="ru-RU" b="1" dirty="0">
                <a:solidFill>
                  <a:srgbClr val="FFFF99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altLang="ru-RU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simulation test</a:t>
            </a:r>
            <a:endParaRPr lang="ru-RU" dirty="0">
              <a:solidFill>
                <a:srgbClr val="FFFF00"/>
              </a:solidFill>
              <a:highlight>
                <a:srgbClr val="000080"/>
              </a:highligh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923678"/>
            <a:ext cx="8205758" cy="23431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ru-RU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Simulation test of post/op distance vision acuity:</a:t>
            </a:r>
            <a:endParaRPr lang="ru-RU" altLang="ru-RU" sz="24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ru-RU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Add sph+0.5 to best correction of distance vision.</a:t>
            </a:r>
            <a:endParaRPr lang="ru-RU" altLang="ru-RU" sz="24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ru-RU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“so the distance vision may look like after the surgery”</a:t>
            </a:r>
          </a:p>
          <a:p>
            <a:pPr algn="ctr">
              <a:buNone/>
            </a:pPr>
            <a:r>
              <a:rPr lang="en-US" altLang="ru-RU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If the patient doesn’t like the result=&gt;do not perform SUPRACOR</a:t>
            </a:r>
            <a:r>
              <a:rPr lang="ru-RU" altLang="ru-RU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-1676722"/>
            <a:ext cx="8443914" cy="1440160"/>
          </a:xfrm>
        </p:spPr>
        <p:txBody>
          <a:bodyPr>
            <a:normAutofit fontScale="90000"/>
          </a:bodyPr>
          <a:lstStyle/>
          <a:p>
            <a:br>
              <a:rPr lang="ru-RU" sz="4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br>
              <a:rPr lang="ru-RU" sz="4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br>
              <a:rPr lang="ru-RU" sz="4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de-DE" sz="2700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SUPRACOR</a:t>
            </a:r>
            <a:r>
              <a:rPr lang="de-DE" sz="2700" dirty="0">
                <a:solidFill>
                  <a:srgbClr val="FFFF99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</a:t>
            </a:r>
            <a:r>
              <a:rPr lang="de-DE" sz="2700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LASIK–</a:t>
            </a:r>
            <a:r>
              <a:rPr lang="de-DE" sz="270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based</a:t>
            </a:r>
            <a:r>
              <a:rPr lang="de-DE" sz="2700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de-DE" sz="270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aberration</a:t>
            </a:r>
            <a:r>
              <a:rPr lang="de-DE" sz="2700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de-DE" sz="270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optimized</a:t>
            </a:r>
            <a:r>
              <a:rPr lang="de-DE" sz="2700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de-DE" sz="270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multifocal</a:t>
            </a:r>
            <a:r>
              <a:rPr lang="de-DE" sz="2700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br>
              <a:rPr lang="ru-RU" sz="4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br>
              <a:rPr lang="de-DE" sz="4400" b="1" dirty="0">
                <a:solidFill>
                  <a:srgbClr val="DF0D1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08520" y="699542"/>
            <a:ext cx="4495800" cy="4286250"/>
          </a:xfrm>
        </p:spPr>
        <p:txBody>
          <a:bodyPr>
            <a:normAutofit/>
          </a:bodyPr>
          <a:lstStyle/>
          <a:p>
            <a:pPr marL="107950" indent="0">
              <a:lnSpc>
                <a:spcPct val="90000"/>
              </a:lnSpc>
              <a:buNone/>
            </a:pPr>
            <a:endParaRPr lang="en-US" sz="2000" dirty="0">
              <a:solidFill>
                <a:srgbClr val="FFFF99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565150" indent="-457200">
              <a:buNone/>
            </a:pPr>
            <a:endParaRPr lang="en-US" altLang="ru-RU" sz="1800" b="1" i="1" dirty="0">
              <a:solidFill>
                <a:srgbClr val="0070C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1">
              <a:buNone/>
            </a:pPr>
            <a:endParaRPr lang="en-US" altLang="ru-RU" sz="18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579862"/>
            <a:ext cx="2349722" cy="14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F:\nem ker pos od. profJPG.JPG"/>
          <p:cNvPicPr>
            <a:picLocks noChangeAspect="1" noChangeArrowheads="1"/>
          </p:cNvPicPr>
          <p:nvPr/>
        </p:nvPicPr>
        <p:blipFill rotWithShape="1">
          <a:blip r:embed="rId3" cstate="print"/>
          <a:srcRect l="4507" t="10954" r="4727" b="8436"/>
          <a:stretch/>
        </p:blipFill>
        <p:spPr bwMode="auto">
          <a:xfrm>
            <a:off x="6372200" y="3507854"/>
            <a:ext cx="24956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lh5.googleusercontent.com/G-hKqnbPDNgQ_RyqRnTL2LR-KRoT1ZBMOfZtTkaLdVhYc3T8KquKqFFIZd2iVxwUa-P7btrYFgvf61ICzRaxhllbwY7yfbU3jsFvyDJhJ-G7ulmTctsUoLsBZOInN-fonQrKUkxBmVVpPDD3m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1630"/>
            <a:ext cx="1333500" cy="1847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Без заголовка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91630"/>
            <a:ext cx="1376906" cy="1801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-108520" y="699542"/>
            <a:ext cx="28803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99"/>
                </a:solidFill>
                <a:latin typeface="Times" panose="02020603050405020304" pitchFamily="18" charset="0"/>
              </a:rPr>
              <a:t>Hyperopic</a:t>
            </a:r>
            <a:r>
              <a:rPr lang="en-US" sz="2400" b="1" dirty="0">
                <a:solidFill>
                  <a:srgbClr val="FFFF99"/>
                </a:solidFill>
                <a:latin typeface="Times" panose="02020603050405020304" pitchFamily="18" charset="0"/>
              </a:rPr>
              <a:t> </a:t>
            </a:r>
            <a:endParaRPr lang="en-US" dirty="0">
              <a:solidFill>
                <a:srgbClr val="FFFF99"/>
              </a:solidFill>
            </a:endParaRPr>
          </a:p>
          <a:p>
            <a:pPr algn="ctr"/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</a:rPr>
              <a:t>SUPRACOR</a:t>
            </a:r>
            <a:endParaRPr lang="en-US" dirty="0">
              <a:solidFill>
                <a:srgbClr val="FFFF99"/>
              </a:solidFill>
            </a:endParaRPr>
          </a:p>
          <a:p>
            <a:br>
              <a:rPr lang="en-US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771550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99"/>
                </a:solidFill>
                <a:latin typeface="Times" panose="02020603050405020304" pitchFamily="18" charset="0"/>
              </a:rPr>
              <a:t>Myopic </a:t>
            </a:r>
            <a:endParaRPr lang="en-US" dirty="0">
              <a:solidFill>
                <a:srgbClr val="FFFF99"/>
              </a:solidFill>
            </a:endParaRPr>
          </a:p>
          <a:p>
            <a:pPr algn="ctr"/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</a:rPr>
              <a:t>SUPRACOR</a:t>
            </a:r>
            <a:endParaRPr lang="en-US" dirty="0">
              <a:solidFill>
                <a:srgbClr val="FFFF99"/>
              </a:solidFill>
            </a:endParaRPr>
          </a:p>
        </p:txBody>
      </p:sp>
      <p:pic>
        <p:nvPicPr>
          <p:cNvPr id="13" name="Picture 4" descr="http://polist.ru/wp-content/uploads/2017/04/1-300x2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9792" y="1419622"/>
            <a:ext cx="345257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699792" y="3939902"/>
            <a:ext cx="3654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Excimer lasers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Technolaz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217 Z100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317 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(“Bausch &amp;Lom</a:t>
            </a:r>
            <a:r>
              <a:rPr lang="ru-RU" dirty="0"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91556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Operation equipment</a:t>
            </a:r>
          </a:p>
        </p:txBody>
      </p:sp>
    </p:spTree>
    <p:extLst>
      <p:ext uri="{BB962C8B-B14F-4D97-AF65-F5344CB8AC3E}">
        <p14:creationId xmlns:p14="http://schemas.microsoft.com/office/powerpoint/2010/main" val="234568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94970" y="166435"/>
            <a:ext cx="9036496" cy="642942"/>
          </a:xfrm>
        </p:spPr>
        <p:txBody>
          <a:bodyPr>
            <a:noAutofit/>
          </a:bodyPr>
          <a:lstStyle/>
          <a:p>
            <a:pPr algn="ctr"/>
            <a:r>
              <a:rPr altLang="ru-RU" sz="28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SUPRACOR: pre</a:t>
            </a:r>
            <a:r>
              <a:rPr lang="en-US" altLang="ru-RU" sz="28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/</a:t>
            </a:r>
            <a:r>
              <a:rPr altLang="ru-RU" sz="28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op and post</a:t>
            </a:r>
            <a:r>
              <a:rPr lang="en-US" altLang="ru-RU" sz="28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/</a:t>
            </a:r>
            <a:r>
              <a:rPr altLang="ru-RU" sz="28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cs typeface="Times New Roman" pitchFamily="18" charset="0"/>
              </a:rPr>
              <a:t>op keratotopography</a:t>
            </a:r>
            <a:endParaRPr lang="ru-RU" sz="2800" dirty="0">
              <a:solidFill>
                <a:srgbClr val="FFFF00"/>
              </a:solidFill>
              <a:highlight>
                <a:srgbClr val="000080"/>
              </a:highligh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409" t="9066" r="2050" b="6328"/>
          <a:stretch/>
        </p:blipFill>
        <p:spPr bwMode="auto">
          <a:xfrm>
            <a:off x="827584" y="1059582"/>
            <a:ext cx="2979165" cy="191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F:\nem ker do os.JPG"/>
          <p:cNvPicPr>
            <a:picLocks noChangeAspect="1" noChangeArrowheads="1"/>
          </p:cNvPicPr>
          <p:nvPr/>
        </p:nvPicPr>
        <p:blipFill rotWithShape="1">
          <a:blip r:embed="rId4" cstate="print"/>
          <a:srcRect l="2645" t="9386" r="2525" b="6407"/>
          <a:stretch/>
        </p:blipFill>
        <p:spPr bwMode="auto">
          <a:xfrm>
            <a:off x="5364088" y="1059582"/>
            <a:ext cx="2799297" cy="19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F:\nem ker pos os.JPG"/>
          <p:cNvPicPr>
            <a:picLocks noChangeAspect="1" noChangeArrowheads="1"/>
          </p:cNvPicPr>
          <p:nvPr/>
        </p:nvPicPr>
        <p:blipFill rotWithShape="1">
          <a:blip r:embed="rId5" cstate="print"/>
          <a:srcRect l="2644" t="9452" r="2526" b="6499"/>
          <a:stretch/>
        </p:blipFill>
        <p:spPr bwMode="auto">
          <a:xfrm>
            <a:off x="5364088" y="3075806"/>
            <a:ext cx="2880320" cy="196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1811" t="8872" r="1647" b="6237"/>
          <a:stretch/>
        </p:blipFill>
        <p:spPr bwMode="auto">
          <a:xfrm>
            <a:off x="827584" y="3075806"/>
            <a:ext cx="2987083" cy="19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8786" y="670007"/>
            <a:ext cx="3864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Presbyopia  and  </a:t>
            </a:r>
            <a:r>
              <a:rPr lang="en-US" b="1" u="sng" dirty="0"/>
              <a:t>hyperopia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82064" y="624711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Presbyopia  and  </a:t>
            </a:r>
            <a:r>
              <a:rPr lang="en-US" b="1" u="sng" dirty="0"/>
              <a:t>myopia</a:t>
            </a:r>
            <a:endParaRPr lang="ru-RU" b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1875230"/>
            <a:ext cx="757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preop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3" y="396479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postop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29389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altLang="ru-RU" sz="28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</a:t>
            </a:r>
            <a:r>
              <a:rPr lang="en-US" altLang="ru-RU" sz="28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UPRACOR: post</a:t>
            </a:r>
            <a:r>
              <a:rPr lang="ru-RU" altLang="ru-RU" sz="28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/</a:t>
            </a:r>
            <a:r>
              <a:rPr lang="en-US" altLang="ru-RU" sz="28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op keratotopography difference </a:t>
            </a:r>
            <a:endParaRPr lang="ru-RU" sz="2800" dirty="0">
              <a:solidFill>
                <a:srgbClr val="FFFF00"/>
              </a:solidFill>
              <a:highlight>
                <a:srgbClr val="000080"/>
              </a:highligh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22"/>
            <a:ext cx="8229600" cy="2428878"/>
          </a:xfrm>
        </p:spPr>
        <p:txBody>
          <a:bodyPr/>
          <a:lstStyle/>
          <a:p>
            <a:pPr>
              <a:buNone/>
            </a:pPr>
            <a:r>
              <a:rPr lang="en-US" dirty="0"/>
              <a:t>  .</a:t>
            </a:r>
            <a:endParaRPr lang="ru-RU" dirty="0"/>
          </a:p>
        </p:txBody>
      </p:sp>
      <p:pic>
        <p:nvPicPr>
          <p:cNvPr id="4" name="Picture 3" descr="F:\Panin ORB Ax Power.JPG"/>
          <p:cNvPicPr>
            <a:picLocks noChangeAspect="1" noChangeArrowheads="1"/>
          </p:cNvPicPr>
          <p:nvPr/>
        </p:nvPicPr>
        <p:blipFill rotWithShape="1">
          <a:blip r:embed="rId2" cstate="print"/>
          <a:srcRect l="2038" t="8827" r="1830" b="6139"/>
          <a:stretch/>
        </p:blipFill>
        <p:spPr bwMode="auto">
          <a:xfrm>
            <a:off x="683568" y="1131590"/>
            <a:ext cx="3126425" cy="184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octorsI\AppData\Local\Temp\Rar$DI16.648\OD differ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059582"/>
            <a:ext cx="2854100" cy="20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Panin Tang ORB post.JPG"/>
          <p:cNvPicPr>
            <a:picLocks noChangeAspect="1" noChangeArrowheads="1"/>
          </p:cNvPicPr>
          <p:nvPr/>
        </p:nvPicPr>
        <p:blipFill rotWithShape="1">
          <a:blip r:embed="rId4" cstate="print"/>
          <a:srcRect l="2704" t="8917" r="2162" b="6297"/>
          <a:stretch/>
        </p:blipFill>
        <p:spPr>
          <a:xfrm>
            <a:off x="683568" y="3075806"/>
            <a:ext cx="3096344" cy="2013706"/>
          </a:xfrm>
          <a:prstGeom prst="rect">
            <a:avLst/>
          </a:prstGeom>
        </p:spPr>
      </p:pic>
      <p:pic>
        <p:nvPicPr>
          <p:cNvPr id="7" name="Picture 3" descr="C:\Users\DoctorsI\AppData\Local\Temp\Rar$DI18.664\OD profile 240 grad af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9169" y="3147815"/>
            <a:ext cx="2839215" cy="195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12001" y="662813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Presbyopia  and  </a:t>
            </a:r>
            <a:r>
              <a:rPr lang="en-US" b="1" u="sng" dirty="0"/>
              <a:t>myopia</a:t>
            </a:r>
            <a:endParaRPr lang="ru-RU" b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9878" y="711278"/>
            <a:ext cx="3353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Presbyopia  and  </a:t>
            </a:r>
            <a:r>
              <a:rPr lang="en-US" b="1" u="sng" dirty="0"/>
              <a:t>hyperopia</a:t>
            </a: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{AD689C50-7ED5-BF4B-8002-250D997BDC4E}tf10001062</Template>
  <TotalTime>4479</TotalTime>
  <Words>552</Words>
  <Application>Microsoft Macintosh PowerPoint</Application>
  <PresentationFormat>Экран (16:9)</PresentationFormat>
  <Paragraphs>107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MS Mincho</vt:lpstr>
      <vt:lpstr>Arial</vt:lpstr>
      <vt:lpstr>Calibri</vt:lpstr>
      <vt:lpstr>Century Gothic</vt:lpstr>
      <vt:lpstr>Courier New</vt:lpstr>
      <vt:lpstr>Times</vt:lpstr>
      <vt:lpstr>Times New Roman</vt:lpstr>
      <vt:lpstr>Wingdings</vt:lpstr>
      <vt:lpstr>Wingdings 2</vt:lpstr>
      <vt:lpstr>Wingdings 3</vt:lpstr>
      <vt:lpstr>Ион</vt:lpstr>
      <vt:lpstr>Лист</vt:lpstr>
      <vt:lpstr>Презентация PowerPoint</vt:lpstr>
      <vt:lpstr>Purpose</vt:lpstr>
      <vt:lpstr>Materials and methods</vt:lpstr>
      <vt:lpstr> </vt:lpstr>
      <vt:lpstr>SUPRACOR inclusion criteria for all patients</vt:lpstr>
      <vt:lpstr>SUPRACOR simulation test</vt:lpstr>
      <vt:lpstr>   SUPRACOR: LASIK–based, aberration optimized, multifocal   </vt:lpstr>
      <vt:lpstr>SUPRACOR: pre/op and post/op keratotopography</vt:lpstr>
      <vt:lpstr>SUPRACOR: post/op keratotopography difference </vt:lpstr>
      <vt:lpstr>Differencial Keratotopography before and after SUPRACOR (RK 25 years before)</vt:lpstr>
      <vt:lpstr>Uncorrected binocular distance visual acuity  after SUPRACOR in cases of presbyopia + hyperopia 92 patients (182 eyes)</vt:lpstr>
      <vt:lpstr>Uncorrected binocular near vision acuity  after SUPRACOR in cases of presbyopia + hyperopia 92 patients (182 eyes) </vt:lpstr>
      <vt:lpstr>Uncorrected binocular distance vision acuity  after SUPRACOR in cases of presbyopia + myopia  16 patients (32 eyes) </vt:lpstr>
      <vt:lpstr>Uncorrected binocular near vision acuity  after SUPRACOR in cases of presbyopia + myopia 16 patients (32 eyes) </vt:lpstr>
      <vt:lpstr>Conclusions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DoctorsI</dc:creator>
  <cp:lastModifiedBy>Anisimova NS</cp:lastModifiedBy>
  <cp:revision>72</cp:revision>
  <dcterms:created xsi:type="dcterms:W3CDTF">2018-09-16T22:16:48Z</dcterms:created>
  <dcterms:modified xsi:type="dcterms:W3CDTF">2019-11-02T08:44:08Z</dcterms:modified>
</cp:coreProperties>
</file>